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75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74" r:id="rId13"/>
    <p:sldId id="266" r:id="rId14"/>
    <p:sldId id="268" r:id="rId15"/>
    <p:sldId id="270" r:id="rId16"/>
    <p:sldId id="272" r:id="rId17"/>
    <p:sldId id="267" r:id="rId18"/>
    <p:sldId id="271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3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95FF885-B2D9-4495-8145-1FA45687FC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55129"/>
      </p:ext>
    </p:extLst>
  </p:cSld>
  <p:clrMapOvr>
    <a:masterClrMapping/>
  </p:clrMapOvr>
  <p:transition spd="slow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1A21AF4-18D3-4A6D-8CF3-197F2014F6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27674"/>
      </p:ext>
    </p:extLst>
  </p:cSld>
  <p:clrMapOvr>
    <a:masterClrMapping/>
  </p:clrMapOvr>
  <p:transition spd="slow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6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7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0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84B7-1F31-45DB-B0EC-644FE89E05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95800-BEA7-46EC-9FB2-A5ADE53DE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vi/6/63/C%C3%A1nh_%C4%91%E1%BB%93ng_l%C3%BAa_tr%C3%AAn_Cao_nguy%C3%AAn_%C4%90%E1%BA%AFk_L%E1%BA%AFk.jpg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upload.wikimedia.org/wikipedia/vi/0/04/Tr%C3%AAn_cao_nguy%C3%AAn_L%C3%A2m_Vi%C3%AAn,_L%C3%A2m_%C4%90%E1%BB%93ng.jpg" TargetMode="Externa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77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3600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TẤT CẢ CÁC EM HỌC SINH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ong-C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Song-Da-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183224-S%C3%B4ng%20L%C3%B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song-G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1905000" y="2286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Sông Đà</a:t>
            </a: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7239000" y="263237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Sông Chảy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1524000" y="51054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Sông Lô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6858000" y="49530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Sông Gâm</a:t>
            </a:r>
          </a:p>
        </p:txBody>
      </p:sp>
    </p:spTree>
    <p:extLst>
      <p:ext uri="{BB962C8B-B14F-4D97-AF65-F5344CB8AC3E}">
        <p14:creationId xmlns:p14="http://schemas.microsoft.com/office/powerpoint/2010/main" val="19229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457200"/>
            <a:ext cx="4724400" cy="3581400"/>
          </a:xfrm>
        </p:spPr>
        <p:txBody>
          <a:bodyPr>
            <a:normAutofit fontScale="90000"/>
          </a:bodyPr>
          <a:lstStyle/>
          <a:p>
            <a:pPr algn="l">
              <a:buFont typeface="Wingdings" pitchFamily="2" charset="2"/>
              <a:buNone/>
            </a:pPr>
            <a:r>
              <a:rPr lang="en-US" sz="3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31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Đi dọc kinh tuyến 108</a:t>
            </a:r>
            <a:r>
              <a:rPr lang="en-US" sz="31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Đ (hình 30.1), đoạn từ dãy núi Bạch Mã đến bờ biển Phan Thiết, ta phải đi qua:</a:t>
            </a:r>
            <a:br>
              <a:rPr lang="en-US" sz="3100">
                <a:latin typeface="Times New Roman" pitchFamily="18" charset="0"/>
                <a:cs typeface="Times New Roman" pitchFamily="18" charset="0"/>
              </a:rPr>
            </a:br>
            <a:r>
              <a:rPr lang="en-US" sz="31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100" smtClean="0">
                <a:latin typeface="Times New Roman" pitchFamily="18" charset="0"/>
                <a:cs typeface="Times New Roman" pitchFamily="18" charset="0"/>
              </a:rPr>
              <a:t>) Các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cao nguyên nào?</a:t>
            </a:r>
            <a:br>
              <a:rPr lang="en-US" sz="3100">
                <a:latin typeface="Times New Roman" pitchFamily="18" charset="0"/>
                <a:cs typeface="Times New Roman" pitchFamily="18" charset="0"/>
              </a:rPr>
            </a:br>
            <a:r>
              <a:rPr lang="en-US" sz="31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smtClean="0">
                <a:latin typeface="Times New Roman" pitchFamily="18" charset="0"/>
                <a:cs typeface="Times New Roman" pitchFamily="18" charset="0"/>
              </a:rPr>
              <a:t>) Em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có nhận xét gì về địa hình và nham thạch của các cao nguyên này?</a:t>
            </a:r>
            <a:br>
              <a:rPr lang="en-US" sz="3100">
                <a:latin typeface="Times New Roman" pitchFamily="18" charset="0"/>
                <a:cs typeface="Times New Roman" pitchFamily="18" charset="0"/>
              </a:rPr>
            </a:br>
            <a:r>
              <a:rPr lang="en-US" sz="2400"/>
              <a:t/>
            </a:r>
            <a:br>
              <a:rPr lang="en-US" sz="2400"/>
            </a:br>
            <a:endParaRPr lang="en-US" sz="2400"/>
          </a:p>
        </p:txBody>
      </p:sp>
      <p:pic>
        <p:nvPicPr>
          <p:cNvPr id="217091" name="Picture 3" descr="DSC_49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81000"/>
            <a:ext cx="3886200" cy="6248400"/>
          </a:xfrm>
          <a:noFill/>
          <a:ln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4648200" y="1981200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3352800" y="3581400"/>
            <a:ext cx="5791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7095" name="Picture 7" descr="DSC_49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38600"/>
            <a:ext cx="4953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9" name="Freeform 11"/>
          <p:cNvSpPr>
            <a:spLocks/>
          </p:cNvSpPr>
          <p:nvPr/>
        </p:nvSpPr>
        <p:spPr bwMode="auto">
          <a:xfrm>
            <a:off x="2819400" y="3124200"/>
            <a:ext cx="1588" cy="1828800"/>
          </a:xfrm>
          <a:custGeom>
            <a:avLst/>
            <a:gdLst>
              <a:gd name="T0" fmla="*/ 0 w 1"/>
              <a:gd name="T1" fmla="*/ 0 h 1152"/>
              <a:gd name="T2" fmla="*/ 0 w 1"/>
              <a:gd name="T3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152">
                <a:moveTo>
                  <a:pt x="0" y="0"/>
                </a:moveTo>
                <a:cubicBezTo>
                  <a:pt x="0" y="384"/>
                  <a:pt x="0" y="768"/>
                  <a:pt x="0" y="115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47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"/>
            <a:ext cx="469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5410200" y="609600"/>
            <a:ext cx="0" cy="403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99473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862E44-7E66-4989-9622-CC6E2E007FAA}"/>
              </a:ext>
            </a:extLst>
          </p:cNvPr>
          <p:cNvSpPr/>
          <p:nvPr/>
        </p:nvSpPr>
        <p:spPr>
          <a:xfrm>
            <a:off x="0" y="1"/>
            <a:ext cx="9144000" cy="46772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ĐỌC BẢN ĐỒ ĐỊA HÌNH VIỆT NAM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536A5EE-D904-4012-8B37-E502C7E60FBA}"/>
              </a:ext>
            </a:extLst>
          </p:cNvPr>
          <p:cNvCxnSpPr>
            <a:cxnSpLocks/>
          </p:cNvCxnSpPr>
          <p:nvPr/>
        </p:nvCxnSpPr>
        <p:spPr>
          <a:xfrm flipH="1">
            <a:off x="3962400" y="580644"/>
            <a:ext cx="29818" cy="627735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381000"/>
            <a:ext cx="446297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</a:t>
            </a:r>
            <a:r>
              <a:rPr lang="pt-BR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cao nguyên</a:t>
            </a:r>
            <a:r>
              <a:rPr lang="pt-BR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00" y="1600200"/>
            <a:ext cx="38100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 Tum, Plây-ku, Đắk-lắk, </a:t>
            </a:r>
            <a:r>
              <a:rPr lang="pt-BR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 Nông và </a:t>
            </a:r>
            <a:r>
              <a:rPr lang="pt-BR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Linh.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6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580644"/>
            <a:ext cx="4953000" cy="627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7620000" y="1143000"/>
            <a:ext cx="0" cy="3699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_01_suong_cao_nguyen_luu_thuan_t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 descr="Tập tin:Cánh đồng lúa trên Cao nguyên Đắk Lắk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876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524000" y="6416675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CN Đăc Lắk</a:t>
            </a:r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1295400" y="3124200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CN Kon Tum</a:t>
            </a:r>
          </a:p>
        </p:txBody>
      </p:sp>
      <p:pic>
        <p:nvPicPr>
          <p:cNvPr id="16390" name="Picture 13" descr="Tập tin:Trên cao nguyên Lâm Viên, Lâm Đồng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6248400" y="6416675"/>
            <a:ext cx="205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CN Lâm Viên</a:t>
            </a:r>
          </a:p>
        </p:txBody>
      </p:sp>
      <p:pic>
        <p:nvPicPr>
          <p:cNvPr id="16392" name="Picture 16" descr="DiLinh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343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6248400" y="3103563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CN Di Linh</a:t>
            </a:r>
          </a:p>
        </p:txBody>
      </p:sp>
    </p:spTree>
    <p:extLst>
      <p:ext uri="{BB962C8B-B14F-4D97-AF65-F5344CB8AC3E}">
        <p14:creationId xmlns:p14="http://schemas.microsoft.com/office/powerpoint/2010/main" val="16051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28637"/>
            <a:ext cx="3904347" cy="5624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862E44-7E66-4989-9622-CC6E2E007FAA}"/>
              </a:ext>
            </a:extLst>
          </p:cNvPr>
          <p:cNvSpPr/>
          <p:nvPr/>
        </p:nvSpPr>
        <p:spPr>
          <a:xfrm>
            <a:off x="0" y="1"/>
            <a:ext cx="9144000" cy="46772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ĐỌC BẢN ĐỒ ĐỊA HÌNH VIỆT NAM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536A5EE-D904-4012-8B37-E502C7E60FBA}"/>
              </a:ext>
            </a:extLst>
          </p:cNvPr>
          <p:cNvCxnSpPr>
            <a:cxnSpLocks/>
          </p:cNvCxnSpPr>
          <p:nvPr/>
        </p:nvCxnSpPr>
        <p:spPr>
          <a:xfrm flipH="1">
            <a:off x="4806848" y="1161288"/>
            <a:ext cx="29818" cy="56967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C88DD62-B728-4665-A558-4B147C9A6C7E}"/>
              </a:ext>
            </a:extLst>
          </p:cNvPr>
          <p:cNvSpPr/>
          <p:nvPr/>
        </p:nvSpPr>
        <p:spPr>
          <a:xfrm>
            <a:off x="6146620" y="6310005"/>
            <a:ext cx="2654975" cy="4094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015193"/>
            <a:ext cx="446297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00" y="1600200"/>
            <a:ext cx="4525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b="1" smtClean="0">
                <a:solidFill>
                  <a:srgbClr val="0000FF"/>
                </a:solidFill>
                <a:effectLst/>
                <a:latin typeface="Arial" charset="0"/>
              </a:rPr>
              <a:t>b) </a:t>
            </a:r>
            <a:r>
              <a:rPr lang="en-US" sz="2800" b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Nhận xét về địa hình ?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7924799" y="1745892"/>
            <a:ext cx="45719" cy="2673708"/>
          </a:xfrm>
          <a:custGeom>
            <a:avLst/>
            <a:gdLst>
              <a:gd name="T0" fmla="*/ 0 w 1"/>
              <a:gd name="T1" fmla="*/ 0 h 1152"/>
              <a:gd name="T2" fmla="*/ 0 w 1"/>
              <a:gd name="T3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152">
                <a:moveTo>
                  <a:pt x="0" y="0"/>
                </a:moveTo>
                <a:cubicBezTo>
                  <a:pt x="0" y="384"/>
                  <a:pt x="0" y="768"/>
                  <a:pt x="0" y="1152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28637"/>
            <a:ext cx="3904347" cy="5624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0862E44-7E66-4989-9622-CC6E2E007FAA}"/>
              </a:ext>
            </a:extLst>
          </p:cNvPr>
          <p:cNvSpPr/>
          <p:nvPr/>
        </p:nvSpPr>
        <p:spPr>
          <a:xfrm>
            <a:off x="0" y="1"/>
            <a:ext cx="9144000" cy="46772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ĐỌC BẢN ĐỒ ĐỊA HÌNH VIỆT NAM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536A5EE-D904-4012-8B37-E502C7E60FBA}"/>
              </a:ext>
            </a:extLst>
          </p:cNvPr>
          <p:cNvCxnSpPr>
            <a:cxnSpLocks/>
          </p:cNvCxnSpPr>
          <p:nvPr/>
        </p:nvCxnSpPr>
        <p:spPr>
          <a:xfrm flipH="1">
            <a:off x="4806848" y="1161288"/>
            <a:ext cx="29818" cy="569671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C88DD62-B728-4665-A558-4B147C9A6C7E}"/>
              </a:ext>
            </a:extLst>
          </p:cNvPr>
          <p:cNvSpPr/>
          <p:nvPr/>
        </p:nvSpPr>
        <p:spPr>
          <a:xfrm>
            <a:off x="6146620" y="6310005"/>
            <a:ext cx="2654975" cy="4094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81000"/>
            <a:ext cx="4462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</a:t>
            </a:r>
            <a:r>
              <a:rPr lang="pt-BR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cao nguyên</a:t>
            </a:r>
            <a:r>
              <a:rPr lang="pt-BR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00" y="1600200"/>
            <a:ext cx="452530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b="1" smtClean="0">
                <a:solidFill>
                  <a:srgbClr val="0000FF"/>
                </a:solidFill>
                <a:effectLst/>
                <a:latin typeface="Arial" charset="0"/>
              </a:rPr>
              <a:t>b) </a:t>
            </a:r>
            <a:r>
              <a:rPr lang="en-US" sz="2800" b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Nhận xét :</a:t>
            </a:r>
            <a:endParaRPr lang="en-US" sz="2800" b="1" smtClean="0">
              <a:solidFill>
                <a:srgbClr val="0000FF"/>
              </a:solidFill>
              <a:effectLst/>
              <a:latin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b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 Địa hình: Các cao nguyên nằm ở độ cao khác nhau do vận động Tân kiến tạo làm cho khối nền cổ Kon Tum nứt vỡ , nâng lên với cường độ không đều → các cao nguyên xếp tầng.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7924799" y="1745892"/>
            <a:ext cx="45719" cy="2673708"/>
          </a:xfrm>
          <a:custGeom>
            <a:avLst/>
            <a:gdLst>
              <a:gd name="T0" fmla="*/ 0 w 1"/>
              <a:gd name="T1" fmla="*/ 0 h 1152"/>
              <a:gd name="T2" fmla="*/ 0 w 1"/>
              <a:gd name="T3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152">
                <a:moveTo>
                  <a:pt x="0" y="0"/>
                </a:moveTo>
                <a:cubicBezTo>
                  <a:pt x="0" y="384"/>
                  <a:pt x="0" y="768"/>
                  <a:pt x="0" y="1152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9718" y="5174902"/>
            <a:ext cx="8830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2: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 xét về nham thạch?</a:t>
            </a:r>
          </a:p>
        </p:txBody>
      </p:sp>
      <p:pic>
        <p:nvPicPr>
          <p:cNvPr id="12" name="Picture 2" descr="Hướng dẫn Trả lời câu hỏi 1 2 3 Bài 30 trang 109 sgk Địa lí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8" y="609600"/>
            <a:ext cx="8830710" cy="411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0862E44-7E66-4989-9622-CC6E2E007FAA}"/>
              </a:ext>
            </a:extLst>
          </p:cNvPr>
          <p:cNvSpPr/>
          <p:nvPr/>
        </p:nvSpPr>
        <p:spPr>
          <a:xfrm>
            <a:off x="0" y="1"/>
            <a:ext cx="9144000" cy="46772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ĐỌC BẢN ĐỒ ĐỊA HÌNH VIỆT 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39FB2BB-06F3-4D7F-9958-1DE225F9F21A}"/>
              </a:ext>
            </a:extLst>
          </p:cNvPr>
          <p:cNvSpPr/>
          <p:nvPr/>
        </p:nvSpPr>
        <p:spPr>
          <a:xfrm>
            <a:off x="471055" y="4848367"/>
            <a:ext cx="8305800" cy="4094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</a:t>
            </a:r>
            <a:r>
              <a:rPr 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 cắt địa hình dọc kinh</a:t>
            </a:r>
            <a:r>
              <a:rPr lang="en-US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 </a:t>
            </a:r>
            <a:r>
              <a:rPr lang="en-US" alt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altLang="en-US" sz="2000" i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Đ, từ Bạch </a:t>
            </a: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</a:t>
            </a:r>
            <a:r>
              <a:rPr lang="en-US" alt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Phan </a:t>
            </a: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6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6645" y="3505200"/>
            <a:ext cx="883071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2: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b) Nhận xét: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Nham thạch: các cao nguyên được hình thành trên nền các loại đá: đá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granít và biến chất, đá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badan, trong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 đá badan chiếm diện tích </a:t>
            </a:r>
            <a:r>
              <a:rPr lang="en-US" altLang="en-US" sz="3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 nhất.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ướng dẫn Trả lời câu hỏi 1 2 3 Bài 30 trang 109 sgk Địa lí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6" y="609600"/>
            <a:ext cx="8548133" cy="2514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0862E44-7E66-4989-9622-CC6E2E007FAA}"/>
              </a:ext>
            </a:extLst>
          </p:cNvPr>
          <p:cNvSpPr/>
          <p:nvPr/>
        </p:nvSpPr>
        <p:spPr>
          <a:xfrm>
            <a:off x="0" y="1"/>
            <a:ext cx="9144000" cy="46772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ĐỌC BẢN ĐỒ ĐỊA HÌNH VIỆT 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39FB2BB-06F3-4D7F-9958-1DE225F9F21A}"/>
              </a:ext>
            </a:extLst>
          </p:cNvPr>
          <p:cNvSpPr/>
          <p:nvPr/>
        </p:nvSpPr>
        <p:spPr>
          <a:xfrm>
            <a:off x="457200" y="3276600"/>
            <a:ext cx="8305800" cy="4094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</a:t>
            </a:r>
            <a:r>
              <a:rPr 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 cắt địa hình dọc kinh</a:t>
            </a:r>
            <a:r>
              <a:rPr lang="en-US" alt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 </a:t>
            </a:r>
            <a:r>
              <a:rPr lang="en-US" alt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US" altLang="en-US" sz="2000" i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Đ, từ Bạch </a:t>
            </a: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</a:t>
            </a:r>
            <a:r>
              <a:rPr lang="en-US" altLang="en-US" sz="2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Phan </a:t>
            </a:r>
            <a:r>
              <a:rPr lang="en-US" altLang="en-US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937952"/>
            <a:ext cx="3369633" cy="547809"/>
          </a:xfrm>
        </p:spPr>
        <p:txBody>
          <a:bodyPr>
            <a:normAutofit fontScale="90000"/>
          </a:bodyPr>
          <a:lstStyle/>
          <a:p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br>
              <a:rPr lang="en-US" altLang="en-US" sz="31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1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(HS tự học)</a:t>
            </a:r>
            <a:br>
              <a:rPr lang="en-US" altLang="en-US" sz="31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1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DSC_492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2014" y="797173"/>
            <a:ext cx="3418284" cy="5715000"/>
          </a:xfrm>
          <a:noFill/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0862E44-7E66-4989-9622-CC6E2E007FAA}"/>
              </a:ext>
            </a:extLst>
          </p:cNvPr>
          <p:cNvSpPr/>
          <p:nvPr/>
        </p:nvSpPr>
        <p:spPr>
          <a:xfrm>
            <a:off x="0" y="1"/>
            <a:ext cx="9144000" cy="46772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BẢN ĐỒ ĐỊA HÌNH VIỆT NAM</a:t>
            </a:r>
          </a:p>
        </p:txBody>
      </p:sp>
      <p:sp>
        <p:nvSpPr>
          <p:cNvPr id="2" name="Freeform 1"/>
          <p:cNvSpPr/>
          <p:nvPr/>
        </p:nvSpPr>
        <p:spPr>
          <a:xfrm>
            <a:off x="6617970" y="1435608"/>
            <a:ext cx="1563624" cy="4187952"/>
          </a:xfrm>
          <a:custGeom>
            <a:avLst/>
            <a:gdLst>
              <a:gd name="connsiteX0" fmla="*/ 886968 w 2084832"/>
              <a:gd name="connsiteY0" fmla="*/ 0 h 4187952"/>
              <a:gd name="connsiteX1" fmla="*/ 841248 w 2084832"/>
              <a:gd name="connsiteY1" fmla="*/ 9144 h 4187952"/>
              <a:gd name="connsiteX2" fmla="*/ 832104 w 2084832"/>
              <a:gd name="connsiteY2" fmla="*/ 36576 h 4187952"/>
              <a:gd name="connsiteX3" fmla="*/ 804672 w 2084832"/>
              <a:gd name="connsiteY3" fmla="*/ 54864 h 4187952"/>
              <a:gd name="connsiteX4" fmla="*/ 768096 w 2084832"/>
              <a:gd name="connsiteY4" fmla="*/ 100584 h 4187952"/>
              <a:gd name="connsiteX5" fmla="*/ 749808 w 2084832"/>
              <a:gd name="connsiteY5" fmla="*/ 128016 h 4187952"/>
              <a:gd name="connsiteX6" fmla="*/ 667512 w 2084832"/>
              <a:gd name="connsiteY6" fmla="*/ 146304 h 4187952"/>
              <a:gd name="connsiteX7" fmla="*/ 612648 w 2084832"/>
              <a:gd name="connsiteY7" fmla="*/ 182880 h 4187952"/>
              <a:gd name="connsiteX8" fmla="*/ 557784 w 2084832"/>
              <a:gd name="connsiteY8" fmla="*/ 210312 h 4187952"/>
              <a:gd name="connsiteX9" fmla="*/ 539496 w 2084832"/>
              <a:gd name="connsiteY9" fmla="*/ 237744 h 4187952"/>
              <a:gd name="connsiteX10" fmla="*/ 512064 w 2084832"/>
              <a:gd name="connsiteY10" fmla="*/ 246888 h 4187952"/>
              <a:gd name="connsiteX11" fmla="*/ 502920 w 2084832"/>
              <a:gd name="connsiteY11" fmla="*/ 274320 h 4187952"/>
              <a:gd name="connsiteX12" fmla="*/ 466344 w 2084832"/>
              <a:gd name="connsiteY12" fmla="*/ 329184 h 4187952"/>
              <a:gd name="connsiteX13" fmla="*/ 448056 w 2084832"/>
              <a:gd name="connsiteY13" fmla="*/ 384048 h 4187952"/>
              <a:gd name="connsiteX14" fmla="*/ 438912 w 2084832"/>
              <a:gd name="connsiteY14" fmla="*/ 539496 h 4187952"/>
              <a:gd name="connsiteX15" fmla="*/ 420624 w 2084832"/>
              <a:gd name="connsiteY15" fmla="*/ 566928 h 4187952"/>
              <a:gd name="connsiteX16" fmla="*/ 393192 w 2084832"/>
              <a:gd name="connsiteY16" fmla="*/ 658368 h 4187952"/>
              <a:gd name="connsiteX17" fmla="*/ 374904 w 2084832"/>
              <a:gd name="connsiteY17" fmla="*/ 685800 h 4187952"/>
              <a:gd name="connsiteX18" fmla="*/ 365760 w 2084832"/>
              <a:gd name="connsiteY18" fmla="*/ 713232 h 4187952"/>
              <a:gd name="connsiteX19" fmla="*/ 347472 w 2084832"/>
              <a:gd name="connsiteY19" fmla="*/ 740664 h 4187952"/>
              <a:gd name="connsiteX20" fmla="*/ 329184 w 2084832"/>
              <a:gd name="connsiteY20" fmla="*/ 795528 h 4187952"/>
              <a:gd name="connsiteX21" fmla="*/ 310896 w 2084832"/>
              <a:gd name="connsiteY21" fmla="*/ 822960 h 4187952"/>
              <a:gd name="connsiteX22" fmla="*/ 301752 w 2084832"/>
              <a:gd name="connsiteY22" fmla="*/ 850392 h 4187952"/>
              <a:gd name="connsiteX23" fmla="*/ 283464 w 2084832"/>
              <a:gd name="connsiteY23" fmla="*/ 886968 h 4187952"/>
              <a:gd name="connsiteX24" fmla="*/ 292608 w 2084832"/>
              <a:gd name="connsiteY24" fmla="*/ 960120 h 4187952"/>
              <a:gd name="connsiteX25" fmla="*/ 301752 w 2084832"/>
              <a:gd name="connsiteY25" fmla="*/ 987552 h 4187952"/>
              <a:gd name="connsiteX26" fmla="*/ 338328 w 2084832"/>
              <a:gd name="connsiteY26" fmla="*/ 1106424 h 4187952"/>
              <a:gd name="connsiteX27" fmla="*/ 347472 w 2084832"/>
              <a:gd name="connsiteY27" fmla="*/ 1133856 h 4187952"/>
              <a:gd name="connsiteX28" fmla="*/ 374904 w 2084832"/>
              <a:gd name="connsiteY28" fmla="*/ 1143000 h 4187952"/>
              <a:gd name="connsiteX29" fmla="*/ 402336 w 2084832"/>
              <a:gd name="connsiteY29" fmla="*/ 1161288 h 4187952"/>
              <a:gd name="connsiteX30" fmla="*/ 457200 w 2084832"/>
              <a:gd name="connsiteY30" fmla="*/ 1179576 h 4187952"/>
              <a:gd name="connsiteX31" fmla="*/ 484632 w 2084832"/>
              <a:gd name="connsiteY31" fmla="*/ 1188720 h 4187952"/>
              <a:gd name="connsiteX32" fmla="*/ 539496 w 2084832"/>
              <a:gd name="connsiteY32" fmla="*/ 1225296 h 4187952"/>
              <a:gd name="connsiteX33" fmla="*/ 566928 w 2084832"/>
              <a:gd name="connsiteY33" fmla="*/ 1234440 h 4187952"/>
              <a:gd name="connsiteX34" fmla="*/ 621792 w 2084832"/>
              <a:gd name="connsiteY34" fmla="*/ 1271016 h 4187952"/>
              <a:gd name="connsiteX35" fmla="*/ 649224 w 2084832"/>
              <a:gd name="connsiteY35" fmla="*/ 1289304 h 4187952"/>
              <a:gd name="connsiteX36" fmla="*/ 676656 w 2084832"/>
              <a:gd name="connsiteY36" fmla="*/ 1316736 h 4187952"/>
              <a:gd name="connsiteX37" fmla="*/ 713232 w 2084832"/>
              <a:gd name="connsiteY37" fmla="*/ 1362456 h 4187952"/>
              <a:gd name="connsiteX38" fmla="*/ 731520 w 2084832"/>
              <a:gd name="connsiteY38" fmla="*/ 1389888 h 4187952"/>
              <a:gd name="connsiteX39" fmla="*/ 813816 w 2084832"/>
              <a:gd name="connsiteY39" fmla="*/ 1426464 h 4187952"/>
              <a:gd name="connsiteX40" fmla="*/ 841248 w 2084832"/>
              <a:gd name="connsiteY40" fmla="*/ 1435608 h 4187952"/>
              <a:gd name="connsiteX41" fmla="*/ 896112 w 2084832"/>
              <a:gd name="connsiteY41" fmla="*/ 1472184 h 4187952"/>
              <a:gd name="connsiteX42" fmla="*/ 978408 w 2084832"/>
              <a:gd name="connsiteY42" fmla="*/ 1508760 h 4187952"/>
              <a:gd name="connsiteX43" fmla="*/ 1005840 w 2084832"/>
              <a:gd name="connsiteY43" fmla="*/ 1517904 h 4187952"/>
              <a:gd name="connsiteX44" fmla="*/ 1042416 w 2084832"/>
              <a:gd name="connsiteY44" fmla="*/ 1563624 h 4187952"/>
              <a:gd name="connsiteX45" fmla="*/ 1078992 w 2084832"/>
              <a:gd name="connsiteY45" fmla="*/ 1600200 h 4187952"/>
              <a:gd name="connsiteX46" fmla="*/ 1106424 w 2084832"/>
              <a:gd name="connsiteY46" fmla="*/ 1618488 h 4187952"/>
              <a:gd name="connsiteX47" fmla="*/ 1161288 w 2084832"/>
              <a:gd name="connsiteY47" fmla="*/ 1655064 h 4187952"/>
              <a:gd name="connsiteX48" fmla="*/ 1207008 w 2084832"/>
              <a:gd name="connsiteY48" fmla="*/ 1700784 h 4187952"/>
              <a:gd name="connsiteX49" fmla="*/ 1252728 w 2084832"/>
              <a:gd name="connsiteY49" fmla="*/ 1746504 h 4187952"/>
              <a:gd name="connsiteX50" fmla="*/ 1298448 w 2084832"/>
              <a:gd name="connsiteY50" fmla="*/ 1764792 h 4187952"/>
              <a:gd name="connsiteX51" fmla="*/ 1325880 w 2084832"/>
              <a:gd name="connsiteY51" fmla="*/ 1773936 h 4187952"/>
              <a:gd name="connsiteX52" fmla="*/ 1353312 w 2084832"/>
              <a:gd name="connsiteY52" fmla="*/ 1792224 h 4187952"/>
              <a:gd name="connsiteX53" fmla="*/ 1408176 w 2084832"/>
              <a:gd name="connsiteY53" fmla="*/ 1810512 h 4187952"/>
              <a:gd name="connsiteX54" fmla="*/ 1444752 w 2084832"/>
              <a:gd name="connsiteY54" fmla="*/ 1828800 h 4187952"/>
              <a:gd name="connsiteX55" fmla="*/ 1472184 w 2084832"/>
              <a:gd name="connsiteY55" fmla="*/ 1837944 h 4187952"/>
              <a:gd name="connsiteX56" fmla="*/ 1536192 w 2084832"/>
              <a:gd name="connsiteY56" fmla="*/ 1865376 h 4187952"/>
              <a:gd name="connsiteX57" fmla="*/ 1618488 w 2084832"/>
              <a:gd name="connsiteY57" fmla="*/ 1929384 h 4187952"/>
              <a:gd name="connsiteX58" fmla="*/ 1682496 w 2084832"/>
              <a:gd name="connsiteY58" fmla="*/ 2002536 h 4187952"/>
              <a:gd name="connsiteX59" fmla="*/ 1719072 w 2084832"/>
              <a:gd name="connsiteY59" fmla="*/ 2057400 h 4187952"/>
              <a:gd name="connsiteX60" fmla="*/ 1737360 w 2084832"/>
              <a:gd name="connsiteY60" fmla="*/ 2084832 h 4187952"/>
              <a:gd name="connsiteX61" fmla="*/ 1764792 w 2084832"/>
              <a:gd name="connsiteY61" fmla="*/ 2121408 h 4187952"/>
              <a:gd name="connsiteX62" fmla="*/ 1792224 w 2084832"/>
              <a:gd name="connsiteY62" fmla="*/ 2139696 h 4187952"/>
              <a:gd name="connsiteX63" fmla="*/ 1819656 w 2084832"/>
              <a:gd name="connsiteY63" fmla="*/ 2167128 h 4187952"/>
              <a:gd name="connsiteX64" fmla="*/ 1837944 w 2084832"/>
              <a:gd name="connsiteY64" fmla="*/ 2194560 h 4187952"/>
              <a:gd name="connsiteX65" fmla="*/ 1865376 w 2084832"/>
              <a:gd name="connsiteY65" fmla="*/ 2203704 h 4187952"/>
              <a:gd name="connsiteX66" fmla="*/ 1883664 w 2084832"/>
              <a:gd name="connsiteY66" fmla="*/ 2231136 h 4187952"/>
              <a:gd name="connsiteX67" fmla="*/ 1901952 w 2084832"/>
              <a:gd name="connsiteY67" fmla="*/ 2267712 h 4187952"/>
              <a:gd name="connsiteX68" fmla="*/ 1929384 w 2084832"/>
              <a:gd name="connsiteY68" fmla="*/ 2295144 h 4187952"/>
              <a:gd name="connsiteX69" fmla="*/ 1993392 w 2084832"/>
              <a:gd name="connsiteY69" fmla="*/ 2377440 h 4187952"/>
              <a:gd name="connsiteX70" fmla="*/ 2011680 w 2084832"/>
              <a:gd name="connsiteY70" fmla="*/ 2432304 h 4187952"/>
              <a:gd name="connsiteX71" fmla="*/ 2039112 w 2084832"/>
              <a:gd name="connsiteY71" fmla="*/ 2587752 h 4187952"/>
              <a:gd name="connsiteX72" fmla="*/ 2048256 w 2084832"/>
              <a:gd name="connsiteY72" fmla="*/ 2615184 h 4187952"/>
              <a:gd name="connsiteX73" fmla="*/ 2057400 w 2084832"/>
              <a:gd name="connsiteY73" fmla="*/ 2642616 h 4187952"/>
              <a:gd name="connsiteX74" fmla="*/ 2084832 w 2084832"/>
              <a:gd name="connsiteY74" fmla="*/ 2670048 h 4187952"/>
              <a:gd name="connsiteX75" fmla="*/ 2066544 w 2084832"/>
              <a:gd name="connsiteY75" fmla="*/ 2880360 h 4187952"/>
              <a:gd name="connsiteX76" fmla="*/ 2029968 w 2084832"/>
              <a:gd name="connsiteY76" fmla="*/ 2935224 h 4187952"/>
              <a:gd name="connsiteX77" fmla="*/ 2020824 w 2084832"/>
              <a:gd name="connsiteY77" fmla="*/ 2962656 h 4187952"/>
              <a:gd name="connsiteX78" fmla="*/ 2002536 w 2084832"/>
              <a:gd name="connsiteY78" fmla="*/ 3054096 h 4187952"/>
              <a:gd name="connsiteX79" fmla="*/ 1993392 w 2084832"/>
              <a:gd name="connsiteY79" fmla="*/ 3099816 h 4187952"/>
              <a:gd name="connsiteX80" fmla="*/ 1965960 w 2084832"/>
              <a:gd name="connsiteY80" fmla="*/ 3118104 h 4187952"/>
              <a:gd name="connsiteX81" fmla="*/ 1947672 w 2084832"/>
              <a:gd name="connsiteY81" fmla="*/ 3182112 h 4187952"/>
              <a:gd name="connsiteX82" fmla="*/ 1938528 w 2084832"/>
              <a:gd name="connsiteY82" fmla="*/ 3246120 h 4187952"/>
              <a:gd name="connsiteX83" fmla="*/ 1911096 w 2084832"/>
              <a:gd name="connsiteY83" fmla="*/ 3255264 h 4187952"/>
              <a:gd name="connsiteX84" fmla="*/ 1883664 w 2084832"/>
              <a:gd name="connsiteY84" fmla="*/ 3273552 h 4187952"/>
              <a:gd name="connsiteX85" fmla="*/ 1819656 w 2084832"/>
              <a:gd name="connsiteY85" fmla="*/ 3310128 h 4187952"/>
              <a:gd name="connsiteX86" fmla="*/ 1773936 w 2084832"/>
              <a:gd name="connsiteY86" fmla="*/ 3364992 h 4187952"/>
              <a:gd name="connsiteX87" fmla="*/ 1755648 w 2084832"/>
              <a:gd name="connsiteY87" fmla="*/ 3392424 h 4187952"/>
              <a:gd name="connsiteX88" fmla="*/ 1728216 w 2084832"/>
              <a:gd name="connsiteY88" fmla="*/ 3401568 h 4187952"/>
              <a:gd name="connsiteX89" fmla="*/ 1664208 w 2084832"/>
              <a:gd name="connsiteY89" fmla="*/ 3438144 h 4187952"/>
              <a:gd name="connsiteX90" fmla="*/ 1517904 w 2084832"/>
              <a:gd name="connsiteY90" fmla="*/ 3465576 h 4187952"/>
              <a:gd name="connsiteX91" fmla="*/ 1481328 w 2084832"/>
              <a:gd name="connsiteY91" fmla="*/ 3474720 h 4187952"/>
              <a:gd name="connsiteX92" fmla="*/ 1408176 w 2084832"/>
              <a:gd name="connsiteY92" fmla="*/ 3493008 h 4187952"/>
              <a:gd name="connsiteX93" fmla="*/ 1344168 w 2084832"/>
              <a:gd name="connsiteY93" fmla="*/ 3520440 h 4187952"/>
              <a:gd name="connsiteX94" fmla="*/ 1271016 w 2084832"/>
              <a:gd name="connsiteY94" fmla="*/ 3566160 h 4187952"/>
              <a:gd name="connsiteX95" fmla="*/ 1243584 w 2084832"/>
              <a:gd name="connsiteY95" fmla="*/ 3584448 h 4187952"/>
              <a:gd name="connsiteX96" fmla="*/ 1216152 w 2084832"/>
              <a:gd name="connsiteY96" fmla="*/ 3593592 h 4187952"/>
              <a:gd name="connsiteX97" fmla="*/ 1115568 w 2084832"/>
              <a:gd name="connsiteY97" fmla="*/ 3611880 h 4187952"/>
              <a:gd name="connsiteX98" fmla="*/ 1014984 w 2084832"/>
              <a:gd name="connsiteY98" fmla="*/ 3621024 h 4187952"/>
              <a:gd name="connsiteX99" fmla="*/ 932688 w 2084832"/>
              <a:gd name="connsiteY99" fmla="*/ 3630168 h 4187952"/>
              <a:gd name="connsiteX100" fmla="*/ 731520 w 2084832"/>
              <a:gd name="connsiteY100" fmla="*/ 3639312 h 4187952"/>
              <a:gd name="connsiteX101" fmla="*/ 704088 w 2084832"/>
              <a:gd name="connsiteY101" fmla="*/ 3648456 h 4187952"/>
              <a:gd name="connsiteX102" fmla="*/ 640080 w 2084832"/>
              <a:gd name="connsiteY102" fmla="*/ 3666744 h 4187952"/>
              <a:gd name="connsiteX103" fmla="*/ 612648 w 2084832"/>
              <a:gd name="connsiteY103" fmla="*/ 3685032 h 4187952"/>
              <a:gd name="connsiteX104" fmla="*/ 557784 w 2084832"/>
              <a:gd name="connsiteY104" fmla="*/ 3703320 h 4187952"/>
              <a:gd name="connsiteX105" fmla="*/ 530352 w 2084832"/>
              <a:gd name="connsiteY105" fmla="*/ 3712464 h 4187952"/>
              <a:gd name="connsiteX106" fmla="*/ 502920 w 2084832"/>
              <a:gd name="connsiteY106" fmla="*/ 3730752 h 4187952"/>
              <a:gd name="connsiteX107" fmla="*/ 420624 w 2084832"/>
              <a:gd name="connsiteY107" fmla="*/ 3758184 h 4187952"/>
              <a:gd name="connsiteX108" fmla="*/ 393192 w 2084832"/>
              <a:gd name="connsiteY108" fmla="*/ 3767328 h 4187952"/>
              <a:gd name="connsiteX109" fmla="*/ 338328 w 2084832"/>
              <a:gd name="connsiteY109" fmla="*/ 3794760 h 4187952"/>
              <a:gd name="connsiteX110" fmla="*/ 274320 w 2084832"/>
              <a:gd name="connsiteY110" fmla="*/ 3849624 h 4187952"/>
              <a:gd name="connsiteX111" fmla="*/ 237744 w 2084832"/>
              <a:gd name="connsiteY111" fmla="*/ 3904488 h 4187952"/>
              <a:gd name="connsiteX112" fmla="*/ 219456 w 2084832"/>
              <a:gd name="connsiteY112" fmla="*/ 3931920 h 4187952"/>
              <a:gd name="connsiteX113" fmla="*/ 192024 w 2084832"/>
              <a:gd name="connsiteY113" fmla="*/ 3950208 h 4187952"/>
              <a:gd name="connsiteX114" fmla="*/ 173736 w 2084832"/>
              <a:gd name="connsiteY114" fmla="*/ 4005072 h 4187952"/>
              <a:gd name="connsiteX115" fmla="*/ 146304 w 2084832"/>
              <a:gd name="connsiteY115" fmla="*/ 4059936 h 4187952"/>
              <a:gd name="connsiteX116" fmla="*/ 118872 w 2084832"/>
              <a:gd name="connsiteY116" fmla="*/ 4087368 h 4187952"/>
              <a:gd name="connsiteX117" fmla="*/ 73152 w 2084832"/>
              <a:gd name="connsiteY117" fmla="*/ 4123944 h 4187952"/>
              <a:gd name="connsiteX118" fmla="*/ 54864 w 2084832"/>
              <a:gd name="connsiteY118" fmla="*/ 4151376 h 4187952"/>
              <a:gd name="connsiteX119" fmla="*/ 0 w 2084832"/>
              <a:gd name="connsiteY119" fmla="*/ 4187952 h 418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084832" h="4187952">
                <a:moveTo>
                  <a:pt x="886968" y="0"/>
                </a:moveTo>
                <a:cubicBezTo>
                  <a:pt x="871728" y="3048"/>
                  <a:pt x="854180" y="523"/>
                  <a:pt x="841248" y="9144"/>
                </a:cubicBezTo>
                <a:cubicBezTo>
                  <a:pt x="833228" y="14491"/>
                  <a:pt x="838125" y="29050"/>
                  <a:pt x="832104" y="36576"/>
                </a:cubicBezTo>
                <a:cubicBezTo>
                  <a:pt x="825239" y="45158"/>
                  <a:pt x="813816" y="48768"/>
                  <a:pt x="804672" y="54864"/>
                </a:cubicBezTo>
                <a:cubicBezTo>
                  <a:pt x="786871" y="108268"/>
                  <a:pt x="809456" y="59224"/>
                  <a:pt x="768096" y="100584"/>
                </a:cubicBezTo>
                <a:cubicBezTo>
                  <a:pt x="760325" y="108355"/>
                  <a:pt x="758390" y="121151"/>
                  <a:pt x="749808" y="128016"/>
                </a:cubicBezTo>
                <a:cubicBezTo>
                  <a:pt x="737960" y="137494"/>
                  <a:pt x="668073" y="146210"/>
                  <a:pt x="667512" y="146304"/>
                </a:cubicBezTo>
                <a:cubicBezTo>
                  <a:pt x="649224" y="158496"/>
                  <a:pt x="633500" y="175929"/>
                  <a:pt x="612648" y="182880"/>
                </a:cubicBezTo>
                <a:cubicBezTo>
                  <a:pt x="574790" y="195499"/>
                  <a:pt x="593236" y="186677"/>
                  <a:pt x="557784" y="210312"/>
                </a:cubicBezTo>
                <a:cubicBezTo>
                  <a:pt x="551688" y="219456"/>
                  <a:pt x="548078" y="230879"/>
                  <a:pt x="539496" y="237744"/>
                </a:cubicBezTo>
                <a:cubicBezTo>
                  <a:pt x="531970" y="243765"/>
                  <a:pt x="518880" y="240072"/>
                  <a:pt x="512064" y="246888"/>
                </a:cubicBezTo>
                <a:cubicBezTo>
                  <a:pt x="505248" y="253704"/>
                  <a:pt x="507601" y="265894"/>
                  <a:pt x="502920" y="274320"/>
                </a:cubicBezTo>
                <a:cubicBezTo>
                  <a:pt x="492246" y="293533"/>
                  <a:pt x="473295" y="308332"/>
                  <a:pt x="466344" y="329184"/>
                </a:cubicBezTo>
                <a:lnTo>
                  <a:pt x="448056" y="384048"/>
                </a:lnTo>
                <a:cubicBezTo>
                  <a:pt x="445008" y="435864"/>
                  <a:pt x="446612" y="488165"/>
                  <a:pt x="438912" y="539496"/>
                </a:cubicBezTo>
                <a:cubicBezTo>
                  <a:pt x="437282" y="550364"/>
                  <a:pt x="424953" y="556827"/>
                  <a:pt x="420624" y="566928"/>
                </a:cubicBezTo>
                <a:cubicBezTo>
                  <a:pt x="405289" y="602709"/>
                  <a:pt x="417778" y="621488"/>
                  <a:pt x="393192" y="658368"/>
                </a:cubicBezTo>
                <a:cubicBezTo>
                  <a:pt x="387096" y="667512"/>
                  <a:pt x="379819" y="675970"/>
                  <a:pt x="374904" y="685800"/>
                </a:cubicBezTo>
                <a:cubicBezTo>
                  <a:pt x="370593" y="694421"/>
                  <a:pt x="370071" y="704611"/>
                  <a:pt x="365760" y="713232"/>
                </a:cubicBezTo>
                <a:cubicBezTo>
                  <a:pt x="360845" y="723062"/>
                  <a:pt x="351935" y="730621"/>
                  <a:pt x="347472" y="740664"/>
                </a:cubicBezTo>
                <a:cubicBezTo>
                  <a:pt x="339643" y="758280"/>
                  <a:pt x="339877" y="779488"/>
                  <a:pt x="329184" y="795528"/>
                </a:cubicBezTo>
                <a:cubicBezTo>
                  <a:pt x="323088" y="804672"/>
                  <a:pt x="315811" y="813130"/>
                  <a:pt x="310896" y="822960"/>
                </a:cubicBezTo>
                <a:cubicBezTo>
                  <a:pt x="306585" y="831581"/>
                  <a:pt x="305549" y="841533"/>
                  <a:pt x="301752" y="850392"/>
                </a:cubicBezTo>
                <a:cubicBezTo>
                  <a:pt x="296382" y="862921"/>
                  <a:pt x="289560" y="874776"/>
                  <a:pt x="283464" y="886968"/>
                </a:cubicBezTo>
                <a:cubicBezTo>
                  <a:pt x="286512" y="911352"/>
                  <a:pt x="288212" y="935943"/>
                  <a:pt x="292608" y="960120"/>
                </a:cubicBezTo>
                <a:cubicBezTo>
                  <a:pt x="294332" y="969603"/>
                  <a:pt x="300286" y="978025"/>
                  <a:pt x="301752" y="987552"/>
                </a:cubicBezTo>
                <a:cubicBezTo>
                  <a:pt x="318820" y="1098497"/>
                  <a:pt x="286434" y="1054530"/>
                  <a:pt x="338328" y="1106424"/>
                </a:cubicBezTo>
                <a:cubicBezTo>
                  <a:pt x="341376" y="1115568"/>
                  <a:pt x="340656" y="1127040"/>
                  <a:pt x="347472" y="1133856"/>
                </a:cubicBezTo>
                <a:cubicBezTo>
                  <a:pt x="354288" y="1140672"/>
                  <a:pt x="366283" y="1138689"/>
                  <a:pt x="374904" y="1143000"/>
                </a:cubicBezTo>
                <a:cubicBezTo>
                  <a:pt x="384734" y="1147915"/>
                  <a:pt x="392293" y="1156825"/>
                  <a:pt x="402336" y="1161288"/>
                </a:cubicBezTo>
                <a:cubicBezTo>
                  <a:pt x="419952" y="1169117"/>
                  <a:pt x="438912" y="1173480"/>
                  <a:pt x="457200" y="1179576"/>
                </a:cubicBezTo>
                <a:cubicBezTo>
                  <a:pt x="466344" y="1182624"/>
                  <a:pt x="476612" y="1183373"/>
                  <a:pt x="484632" y="1188720"/>
                </a:cubicBezTo>
                <a:cubicBezTo>
                  <a:pt x="502920" y="1200912"/>
                  <a:pt x="518644" y="1218345"/>
                  <a:pt x="539496" y="1225296"/>
                </a:cubicBezTo>
                <a:cubicBezTo>
                  <a:pt x="548640" y="1228344"/>
                  <a:pt x="558502" y="1229759"/>
                  <a:pt x="566928" y="1234440"/>
                </a:cubicBezTo>
                <a:cubicBezTo>
                  <a:pt x="586141" y="1245114"/>
                  <a:pt x="603504" y="1258824"/>
                  <a:pt x="621792" y="1271016"/>
                </a:cubicBezTo>
                <a:cubicBezTo>
                  <a:pt x="630936" y="1277112"/>
                  <a:pt x="641453" y="1281533"/>
                  <a:pt x="649224" y="1289304"/>
                </a:cubicBezTo>
                <a:lnTo>
                  <a:pt x="676656" y="1316736"/>
                </a:lnTo>
                <a:cubicBezTo>
                  <a:pt x="694457" y="1370140"/>
                  <a:pt x="671872" y="1321096"/>
                  <a:pt x="713232" y="1362456"/>
                </a:cubicBezTo>
                <a:cubicBezTo>
                  <a:pt x="721003" y="1370227"/>
                  <a:pt x="723749" y="1382117"/>
                  <a:pt x="731520" y="1389888"/>
                </a:cubicBezTo>
                <a:cubicBezTo>
                  <a:pt x="753256" y="1411624"/>
                  <a:pt x="786653" y="1417410"/>
                  <a:pt x="813816" y="1426464"/>
                </a:cubicBezTo>
                <a:cubicBezTo>
                  <a:pt x="822960" y="1429512"/>
                  <a:pt x="833228" y="1430261"/>
                  <a:pt x="841248" y="1435608"/>
                </a:cubicBezTo>
                <a:lnTo>
                  <a:pt x="896112" y="1472184"/>
                </a:lnTo>
                <a:cubicBezTo>
                  <a:pt x="939584" y="1501165"/>
                  <a:pt x="913118" y="1486997"/>
                  <a:pt x="978408" y="1508760"/>
                </a:cubicBezTo>
                <a:lnTo>
                  <a:pt x="1005840" y="1517904"/>
                </a:lnTo>
                <a:cubicBezTo>
                  <a:pt x="1021223" y="1564053"/>
                  <a:pt x="1003813" y="1530536"/>
                  <a:pt x="1042416" y="1563624"/>
                </a:cubicBezTo>
                <a:cubicBezTo>
                  <a:pt x="1055507" y="1574845"/>
                  <a:pt x="1065901" y="1588979"/>
                  <a:pt x="1078992" y="1600200"/>
                </a:cubicBezTo>
                <a:cubicBezTo>
                  <a:pt x="1087336" y="1607352"/>
                  <a:pt x="1097981" y="1611453"/>
                  <a:pt x="1106424" y="1618488"/>
                </a:cubicBezTo>
                <a:cubicBezTo>
                  <a:pt x="1152087" y="1656541"/>
                  <a:pt x="1113079" y="1638994"/>
                  <a:pt x="1161288" y="1655064"/>
                </a:cubicBezTo>
                <a:cubicBezTo>
                  <a:pt x="1210056" y="1728216"/>
                  <a:pt x="1146048" y="1639824"/>
                  <a:pt x="1207008" y="1700784"/>
                </a:cubicBezTo>
                <a:cubicBezTo>
                  <a:pt x="1243584" y="1737360"/>
                  <a:pt x="1203960" y="1722120"/>
                  <a:pt x="1252728" y="1746504"/>
                </a:cubicBezTo>
                <a:cubicBezTo>
                  <a:pt x="1267409" y="1753845"/>
                  <a:pt x="1283079" y="1759029"/>
                  <a:pt x="1298448" y="1764792"/>
                </a:cubicBezTo>
                <a:cubicBezTo>
                  <a:pt x="1307473" y="1768176"/>
                  <a:pt x="1317259" y="1769625"/>
                  <a:pt x="1325880" y="1773936"/>
                </a:cubicBezTo>
                <a:cubicBezTo>
                  <a:pt x="1335710" y="1778851"/>
                  <a:pt x="1343269" y="1787761"/>
                  <a:pt x="1353312" y="1792224"/>
                </a:cubicBezTo>
                <a:cubicBezTo>
                  <a:pt x="1370928" y="1800053"/>
                  <a:pt x="1390934" y="1801891"/>
                  <a:pt x="1408176" y="1810512"/>
                </a:cubicBezTo>
                <a:cubicBezTo>
                  <a:pt x="1420368" y="1816608"/>
                  <a:pt x="1432223" y="1823430"/>
                  <a:pt x="1444752" y="1828800"/>
                </a:cubicBezTo>
                <a:cubicBezTo>
                  <a:pt x="1453611" y="1832597"/>
                  <a:pt x="1463563" y="1833633"/>
                  <a:pt x="1472184" y="1837944"/>
                </a:cubicBezTo>
                <a:cubicBezTo>
                  <a:pt x="1535332" y="1869518"/>
                  <a:pt x="1460070" y="1846345"/>
                  <a:pt x="1536192" y="1865376"/>
                </a:cubicBezTo>
                <a:cubicBezTo>
                  <a:pt x="1568104" y="1886651"/>
                  <a:pt x="1595348" y="1899633"/>
                  <a:pt x="1618488" y="1929384"/>
                </a:cubicBezTo>
                <a:cubicBezTo>
                  <a:pt x="1675931" y="2003239"/>
                  <a:pt x="1629390" y="1967132"/>
                  <a:pt x="1682496" y="2002536"/>
                </a:cubicBezTo>
                <a:lnTo>
                  <a:pt x="1719072" y="2057400"/>
                </a:lnTo>
                <a:cubicBezTo>
                  <a:pt x="1725168" y="2066544"/>
                  <a:pt x="1730766" y="2076040"/>
                  <a:pt x="1737360" y="2084832"/>
                </a:cubicBezTo>
                <a:cubicBezTo>
                  <a:pt x="1746504" y="2097024"/>
                  <a:pt x="1754016" y="2110632"/>
                  <a:pt x="1764792" y="2121408"/>
                </a:cubicBezTo>
                <a:cubicBezTo>
                  <a:pt x="1772563" y="2129179"/>
                  <a:pt x="1783781" y="2132661"/>
                  <a:pt x="1792224" y="2139696"/>
                </a:cubicBezTo>
                <a:cubicBezTo>
                  <a:pt x="1802158" y="2147975"/>
                  <a:pt x="1811377" y="2157194"/>
                  <a:pt x="1819656" y="2167128"/>
                </a:cubicBezTo>
                <a:cubicBezTo>
                  <a:pt x="1826691" y="2175571"/>
                  <a:pt x="1829362" y="2187695"/>
                  <a:pt x="1837944" y="2194560"/>
                </a:cubicBezTo>
                <a:cubicBezTo>
                  <a:pt x="1845470" y="2200581"/>
                  <a:pt x="1856232" y="2200656"/>
                  <a:pt x="1865376" y="2203704"/>
                </a:cubicBezTo>
                <a:cubicBezTo>
                  <a:pt x="1871472" y="2212848"/>
                  <a:pt x="1878212" y="2221594"/>
                  <a:pt x="1883664" y="2231136"/>
                </a:cubicBezTo>
                <a:cubicBezTo>
                  <a:pt x="1890427" y="2242971"/>
                  <a:pt x="1894029" y="2256620"/>
                  <a:pt x="1901952" y="2267712"/>
                </a:cubicBezTo>
                <a:cubicBezTo>
                  <a:pt x="1909468" y="2278235"/>
                  <a:pt x="1921445" y="2284936"/>
                  <a:pt x="1929384" y="2295144"/>
                </a:cubicBezTo>
                <a:cubicBezTo>
                  <a:pt x="2005945" y="2393580"/>
                  <a:pt x="1931113" y="2315161"/>
                  <a:pt x="1993392" y="2377440"/>
                </a:cubicBezTo>
                <a:cubicBezTo>
                  <a:pt x="1999488" y="2395728"/>
                  <a:pt x="2009935" y="2413106"/>
                  <a:pt x="2011680" y="2432304"/>
                </a:cubicBezTo>
                <a:cubicBezTo>
                  <a:pt x="2022569" y="2552086"/>
                  <a:pt x="2010178" y="2500949"/>
                  <a:pt x="2039112" y="2587752"/>
                </a:cubicBezTo>
                <a:lnTo>
                  <a:pt x="2048256" y="2615184"/>
                </a:lnTo>
                <a:cubicBezTo>
                  <a:pt x="2051304" y="2624328"/>
                  <a:pt x="2050584" y="2635800"/>
                  <a:pt x="2057400" y="2642616"/>
                </a:cubicBezTo>
                <a:lnTo>
                  <a:pt x="2084832" y="2670048"/>
                </a:lnTo>
                <a:cubicBezTo>
                  <a:pt x="2078736" y="2740152"/>
                  <a:pt x="2080801" y="2811451"/>
                  <a:pt x="2066544" y="2880360"/>
                </a:cubicBezTo>
                <a:cubicBezTo>
                  <a:pt x="2062091" y="2901884"/>
                  <a:pt x="2036919" y="2914372"/>
                  <a:pt x="2029968" y="2935224"/>
                </a:cubicBezTo>
                <a:lnTo>
                  <a:pt x="2020824" y="2962656"/>
                </a:lnTo>
                <a:cubicBezTo>
                  <a:pt x="1998421" y="3119474"/>
                  <a:pt x="2023815" y="2968978"/>
                  <a:pt x="2002536" y="3054096"/>
                </a:cubicBezTo>
                <a:cubicBezTo>
                  <a:pt x="1998767" y="3069174"/>
                  <a:pt x="2001103" y="3086322"/>
                  <a:pt x="1993392" y="3099816"/>
                </a:cubicBezTo>
                <a:cubicBezTo>
                  <a:pt x="1987940" y="3109358"/>
                  <a:pt x="1975104" y="3112008"/>
                  <a:pt x="1965960" y="3118104"/>
                </a:cubicBezTo>
                <a:cubicBezTo>
                  <a:pt x="1958126" y="3141607"/>
                  <a:pt x="1952265" y="3156852"/>
                  <a:pt x="1947672" y="3182112"/>
                </a:cubicBezTo>
                <a:cubicBezTo>
                  <a:pt x="1943817" y="3203317"/>
                  <a:pt x="1948167" y="3226843"/>
                  <a:pt x="1938528" y="3246120"/>
                </a:cubicBezTo>
                <a:cubicBezTo>
                  <a:pt x="1934217" y="3254741"/>
                  <a:pt x="1919717" y="3250953"/>
                  <a:pt x="1911096" y="3255264"/>
                </a:cubicBezTo>
                <a:cubicBezTo>
                  <a:pt x="1901266" y="3260179"/>
                  <a:pt x="1893206" y="3268100"/>
                  <a:pt x="1883664" y="3273552"/>
                </a:cubicBezTo>
                <a:cubicBezTo>
                  <a:pt x="1802454" y="3319958"/>
                  <a:pt x="1886490" y="3265572"/>
                  <a:pt x="1819656" y="3310128"/>
                </a:cubicBezTo>
                <a:cubicBezTo>
                  <a:pt x="1780422" y="3388595"/>
                  <a:pt x="1825634" y="3313294"/>
                  <a:pt x="1773936" y="3364992"/>
                </a:cubicBezTo>
                <a:cubicBezTo>
                  <a:pt x="1766165" y="3372763"/>
                  <a:pt x="1764230" y="3385559"/>
                  <a:pt x="1755648" y="3392424"/>
                </a:cubicBezTo>
                <a:cubicBezTo>
                  <a:pt x="1748122" y="3398445"/>
                  <a:pt x="1736837" y="3397257"/>
                  <a:pt x="1728216" y="3401568"/>
                </a:cubicBezTo>
                <a:cubicBezTo>
                  <a:pt x="1662233" y="3434560"/>
                  <a:pt x="1744363" y="3406082"/>
                  <a:pt x="1664208" y="3438144"/>
                </a:cubicBezTo>
                <a:cubicBezTo>
                  <a:pt x="1598934" y="3464254"/>
                  <a:pt x="1598891" y="3457477"/>
                  <a:pt x="1517904" y="3465576"/>
                </a:cubicBezTo>
                <a:cubicBezTo>
                  <a:pt x="1505712" y="3468624"/>
                  <a:pt x="1493596" y="3471994"/>
                  <a:pt x="1481328" y="3474720"/>
                </a:cubicBezTo>
                <a:cubicBezTo>
                  <a:pt x="1462547" y="3478894"/>
                  <a:pt x="1427784" y="3483204"/>
                  <a:pt x="1408176" y="3493008"/>
                </a:cubicBezTo>
                <a:cubicBezTo>
                  <a:pt x="1345028" y="3524582"/>
                  <a:pt x="1420290" y="3501409"/>
                  <a:pt x="1344168" y="3520440"/>
                </a:cubicBezTo>
                <a:cubicBezTo>
                  <a:pt x="1300299" y="3586244"/>
                  <a:pt x="1362422" y="3505223"/>
                  <a:pt x="1271016" y="3566160"/>
                </a:cubicBezTo>
                <a:cubicBezTo>
                  <a:pt x="1261872" y="3572256"/>
                  <a:pt x="1253414" y="3579533"/>
                  <a:pt x="1243584" y="3584448"/>
                </a:cubicBezTo>
                <a:cubicBezTo>
                  <a:pt x="1234963" y="3588759"/>
                  <a:pt x="1225420" y="3590944"/>
                  <a:pt x="1216152" y="3593592"/>
                </a:cubicBezTo>
                <a:cubicBezTo>
                  <a:pt x="1178530" y="3604341"/>
                  <a:pt x="1157952" y="3607171"/>
                  <a:pt x="1115568" y="3611880"/>
                </a:cubicBezTo>
                <a:cubicBezTo>
                  <a:pt x="1082108" y="3615598"/>
                  <a:pt x="1048483" y="3617674"/>
                  <a:pt x="1014984" y="3621024"/>
                </a:cubicBezTo>
                <a:cubicBezTo>
                  <a:pt x="987520" y="3623770"/>
                  <a:pt x="960232" y="3628391"/>
                  <a:pt x="932688" y="3630168"/>
                </a:cubicBezTo>
                <a:cubicBezTo>
                  <a:pt x="865702" y="3634490"/>
                  <a:pt x="798576" y="3636264"/>
                  <a:pt x="731520" y="3639312"/>
                </a:cubicBezTo>
                <a:cubicBezTo>
                  <a:pt x="722376" y="3642360"/>
                  <a:pt x="713356" y="3645808"/>
                  <a:pt x="704088" y="3648456"/>
                </a:cubicBezTo>
                <a:cubicBezTo>
                  <a:pt x="690416" y="3652362"/>
                  <a:pt x="654696" y="3659436"/>
                  <a:pt x="640080" y="3666744"/>
                </a:cubicBezTo>
                <a:cubicBezTo>
                  <a:pt x="630250" y="3671659"/>
                  <a:pt x="622691" y="3680569"/>
                  <a:pt x="612648" y="3685032"/>
                </a:cubicBezTo>
                <a:cubicBezTo>
                  <a:pt x="595032" y="3692861"/>
                  <a:pt x="576072" y="3697224"/>
                  <a:pt x="557784" y="3703320"/>
                </a:cubicBezTo>
                <a:cubicBezTo>
                  <a:pt x="548640" y="3706368"/>
                  <a:pt x="538372" y="3707117"/>
                  <a:pt x="530352" y="3712464"/>
                </a:cubicBezTo>
                <a:cubicBezTo>
                  <a:pt x="521208" y="3718560"/>
                  <a:pt x="512963" y="3726289"/>
                  <a:pt x="502920" y="3730752"/>
                </a:cubicBezTo>
                <a:lnTo>
                  <a:pt x="420624" y="3758184"/>
                </a:lnTo>
                <a:cubicBezTo>
                  <a:pt x="411480" y="3761232"/>
                  <a:pt x="401212" y="3761981"/>
                  <a:pt x="393192" y="3767328"/>
                </a:cubicBezTo>
                <a:cubicBezTo>
                  <a:pt x="357740" y="3790963"/>
                  <a:pt x="376186" y="3782141"/>
                  <a:pt x="338328" y="3794760"/>
                </a:cubicBezTo>
                <a:cubicBezTo>
                  <a:pt x="315422" y="3811939"/>
                  <a:pt x="292151" y="3826699"/>
                  <a:pt x="274320" y="3849624"/>
                </a:cubicBezTo>
                <a:cubicBezTo>
                  <a:pt x="260826" y="3866974"/>
                  <a:pt x="249936" y="3886200"/>
                  <a:pt x="237744" y="3904488"/>
                </a:cubicBezTo>
                <a:cubicBezTo>
                  <a:pt x="231648" y="3913632"/>
                  <a:pt x="228600" y="3925824"/>
                  <a:pt x="219456" y="3931920"/>
                </a:cubicBezTo>
                <a:lnTo>
                  <a:pt x="192024" y="3950208"/>
                </a:lnTo>
                <a:lnTo>
                  <a:pt x="173736" y="4005072"/>
                </a:lnTo>
                <a:cubicBezTo>
                  <a:pt x="164572" y="4032565"/>
                  <a:pt x="165999" y="4036301"/>
                  <a:pt x="146304" y="4059936"/>
                </a:cubicBezTo>
                <a:cubicBezTo>
                  <a:pt x="138025" y="4069870"/>
                  <a:pt x="127151" y="4077434"/>
                  <a:pt x="118872" y="4087368"/>
                </a:cubicBezTo>
                <a:cubicBezTo>
                  <a:pt x="87056" y="4125547"/>
                  <a:pt x="118185" y="4108933"/>
                  <a:pt x="73152" y="4123944"/>
                </a:cubicBezTo>
                <a:cubicBezTo>
                  <a:pt x="67056" y="4133088"/>
                  <a:pt x="63135" y="4144139"/>
                  <a:pt x="54864" y="4151376"/>
                </a:cubicBezTo>
                <a:cubicBezTo>
                  <a:pt x="38323" y="4165850"/>
                  <a:pt x="0" y="4187952"/>
                  <a:pt x="0" y="4187952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9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4" descr="C:\Users\TIEN LE\Desktop\hinh-nen-powerpoint-don-gian-22.png">
            <a:extLst>
              <a:ext uri="{FF2B5EF4-FFF2-40B4-BE49-F238E27FC236}">
                <a16:creationId xmlns="" xmlns:a16="http://schemas.microsoft.com/office/drawing/2014/main" id="{4969A166-C14D-49A1-A22A-3EFB6CF7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200" y="1600200"/>
            <a:ext cx="7467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Chủ </a:t>
            </a:r>
            <a:r>
              <a:rPr lang="en-US" sz="4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 6 </a:t>
            </a:r>
            <a:r>
              <a:rPr lang="en-US" sz="4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defRPr/>
            </a:pPr>
            <a:r>
              <a:rPr lang="en-US" sz="4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D6009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ĐỊA HÌNH VIỆT NAM</a:t>
            </a:r>
          </a:p>
        </p:txBody>
      </p:sp>
    </p:spTree>
    <p:extLst>
      <p:ext uri="{BB962C8B-B14F-4D97-AF65-F5344CB8AC3E}">
        <p14:creationId xmlns:p14="http://schemas.microsoft.com/office/powerpoint/2010/main" val="28560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4" descr="C:\Users\TIEN LE\Desktop\hinh-nen-powerpoint-don-gian-22.png">
            <a:extLst>
              <a:ext uri="{FF2B5EF4-FFF2-40B4-BE49-F238E27FC236}">
                <a16:creationId xmlns="" xmlns:a16="http://schemas.microsoft.com/office/drawing/2014/main" id="{4969A166-C14D-49A1-A22A-3EFB6CF7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28"/>
            <a:ext cx="9144000" cy="676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aiva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545"/>
            <a:ext cx="9144000" cy="47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92997"/>
            <a:ext cx="9144000" cy="2000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ctr"/>
            <a:r>
              <a:rPr lang="en-US" sz="4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en-US" sz="4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4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ĐỊA HÌNH VIỆT NAM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5181600"/>
            <a:ext cx="8610600" cy="1371600"/>
          </a:xfrm>
        </p:spPr>
        <p:txBody>
          <a:bodyPr>
            <a:noAutofit/>
          </a:bodyPr>
          <a:lstStyle/>
          <a:p>
            <a:pPr algn="l"/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Đi theo vĩ tuyến 22</a:t>
            </a:r>
            <a:r>
              <a:rPr lang="en-US" sz="28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, từ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biên giới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Việt - Lào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đến biên giới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Việt - Trung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ta phải vượt qua:</a:t>
            </a:r>
            <a:br>
              <a:rPr lang="en-US" sz="2800"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) Các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dãy núi nào?</a:t>
            </a:r>
            <a:br>
              <a:rPr lang="en-US" sz="2800"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) Các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dòng sông nào?</a:t>
            </a:r>
          </a:p>
        </p:txBody>
      </p:sp>
      <p:pic>
        <p:nvPicPr>
          <p:cNvPr id="176135" name="Picture 7" descr="DSC_49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3581400" cy="4495800"/>
          </a:xfrm>
        </p:spPr>
      </p:pic>
      <p:pic>
        <p:nvPicPr>
          <p:cNvPr id="176136" name="Picture 8" descr="DSC_49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04800"/>
            <a:ext cx="3505200" cy="4648200"/>
          </a:xfrm>
        </p:spPr>
      </p:pic>
      <p:pic>
        <p:nvPicPr>
          <p:cNvPr id="176137" name="Picture 9" descr="DSC_49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581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43" name="Line 15"/>
          <p:cNvSpPr>
            <a:spLocks noChangeShapeType="1"/>
          </p:cNvSpPr>
          <p:nvPr/>
        </p:nvSpPr>
        <p:spPr bwMode="auto">
          <a:xfrm>
            <a:off x="5257800" y="7620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44" name="Line 16"/>
          <p:cNvSpPr>
            <a:spLocks noChangeShapeType="1"/>
          </p:cNvSpPr>
          <p:nvPr/>
        </p:nvSpPr>
        <p:spPr bwMode="auto">
          <a:xfrm>
            <a:off x="914400" y="762000"/>
            <a:ext cx="1676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5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5257800" cy="6809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2286000" y="1828800"/>
            <a:ext cx="33528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8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4800"/>
            <a:ext cx="4267200" cy="6248400"/>
          </a:xfrm>
        </p:spPr>
        <p:txBody>
          <a:bodyPr/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Đi theo vĩ tuyến 22</a:t>
            </a:r>
            <a:r>
              <a:rPr lang="en-US" sz="28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B,từ biên giới Việt-Lào đến biên giới Việt-Trung ta phải vượt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qua</a:t>
            </a:r>
          </a:p>
          <a:p>
            <a:pPr marL="0" indent="0">
              <a:buNone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Các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dãy núi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 Đen Đinh.</a:t>
            </a:r>
          </a:p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 Liên Sơn.</a:t>
            </a:r>
          </a:p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Voi.</a:t>
            </a:r>
          </a:p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 cung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 Gâm.</a:t>
            </a:r>
          </a:p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 cung Ngân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Sơn.</a:t>
            </a:r>
          </a:p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 cung Bắc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Sơn.</a:t>
            </a:r>
          </a:p>
        </p:txBody>
      </p:sp>
      <p:pic>
        <p:nvPicPr>
          <p:cNvPr id="201738" name="Picture 10" descr="DSC_49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4114800" cy="624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39" name="Freeform 11"/>
          <p:cNvSpPr>
            <a:spLocks/>
          </p:cNvSpPr>
          <p:nvPr/>
        </p:nvSpPr>
        <p:spPr bwMode="auto">
          <a:xfrm>
            <a:off x="644525" y="955675"/>
            <a:ext cx="1890713" cy="26988"/>
          </a:xfrm>
          <a:custGeom>
            <a:avLst/>
            <a:gdLst>
              <a:gd name="T0" fmla="*/ 0 w 1191"/>
              <a:gd name="T1" fmla="*/ 0 h 17"/>
              <a:gd name="T2" fmla="*/ 1191 w 1191"/>
              <a:gd name="T3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91" h="17">
                <a:moveTo>
                  <a:pt x="0" y="0"/>
                </a:moveTo>
                <a:cubicBezTo>
                  <a:pt x="798" y="17"/>
                  <a:pt x="401" y="13"/>
                  <a:pt x="1191" y="13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0" name="Freeform 12"/>
          <p:cNvSpPr>
            <a:spLocks/>
          </p:cNvSpPr>
          <p:nvPr/>
        </p:nvSpPr>
        <p:spPr bwMode="auto">
          <a:xfrm>
            <a:off x="457200" y="838200"/>
            <a:ext cx="381000" cy="228600"/>
          </a:xfrm>
          <a:custGeom>
            <a:avLst/>
            <a:gdLst>
              <a:gd name="T0" fmla="*/ 0 w 240"/>
              <a:gd name="T1" fmla="*/ 0 h 144"/>
              <a:gd name="T2" fmla="*/ 240 w 240"/>
              <a:gd name="T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40" h="144">
                <a:moveTo>
                  <a:pt x="0" y="0"/>
                </a:moveTo>
                <a:cubicBezTo>
                  <a:pt x="100" y="60"/>
                  <a:pt x="200" y="120"/>
                  <a:pt x="240" y="144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1" name="Freeform 13"/>
          <p:cNvSpPr>
            <a:spLocks/>
          </p:cNvSpPr>
          <p:nvPr/>
        </p:nvSpPr>
        <p:spPr bwMode="auto">
          <a:xfrm>
            <a:off x="1066800" y="762000"/>
            <a:ext cx="457200" cy="457200"/>
          </a:xfrm>
          <a:custGeom>
            <a:avLst/>
            <a:gdLst>
              <a:gd name="T0" fmla="*/ 0 w 288"/>
              <a:gd name="T1" fmla="*/ 0 h 288"/>
              <a:gd name="T2" fmla="*/ 288 w 288"/>
              <a:gd name="T3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88" h="288">
                <a:moveTo>
                  <a:pt x="0" y="0"/>
                </a:moveTo>
                <a:cubicBezTo>
                  <a:pt x="120" y="120"/>
                  <a:pt x="240" y="240"/>
                  <a:pt x="288" y="288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2" name="Freeform 14"/>
          <p:cNvSpPr>
            <a:spLocks/>
          </p:cNvSpPr>
          <p:nvPr/>
        </p:nvSpPr>
        <p:spPr bwMode="auto">
          <a:xfrm>
            <a:off x="1524000" y="838200"/>
            <a:ext cx="152400" cy="152400"/>
          </a:xfrm>
          <a:custGeom>
            <a:avLst/>
            <a:gdLst>
              <a:gd name="T0" fmla="*/ 0 w 96"/>
              <a:gd name="T1" fmla="*/ 0 h 96"/>
              <a:gd name="T2" fmla="*/ 96 w 96"/>
              <a:gd name="T3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6" h="96">
                <a:moveTo>
                  <a:pt x="0" y="0"/>
                </a:moveTo>
                <a:cubicBezTo>
                  <a:pt x="40" y="40"/>
                  <a:pt x="80" y="80"/>
                  <a:pt x="96" y="96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4" name="Freeform 16"/>
          <p:cNvSpPr>
            <a:spLocks/>
          </p:cNvSpPr>
          <p:nvPr/>
        </p:nvSpPr>
        <p:spPr bwMode="auto">
          <a:xfrm>
            <a:off x="1906588" y="739775"/>
            <a:ext cx="195262" cy="349250"/>
          </a:xfrm>
          <a:custGeom>
            <a:avLst/>
            <a:gdLst>
              <a:gd name="T0" fmla="*/ 123 w 123"/>
              <a:gd name="T1" fmla="*/ 0 h 220"/>
              <a:gd name="T2" fmla="*/ 110 w 123"/>
              <a:gd name="T3" fmla="*/ 122 h 220"/>
              <a:gd name="T4" fmla="*/ 0 w 123"/>
              <a:gd name="T5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3" h="220">
                <a:moveTo>
                  <a:pt x="123" y="0"/>
                </a:moveTo>
                <a:cubicBezTo>
                  <a:pt x="119" y="41"/>
                  <a:pt x="119" y="82"/>
                  <a:pt x="110" y="122"/>
                </a:cubicBezTo>
                <a:cubicBezTo>
                  <a:pt x="98" y="174"/>
                  <a:pt x="34" y="186"/>
                  <a:pt x="0" y="220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5" name="Freeform 17"/>
          <p:cNvSpPr>
            <a:spLocks/>
          </p:cNvSpPr>
          <p:nvPr/>
        </p:nvSpPr>
        <p:spPr bwMode="auto">
          <a:xfrm>
            <a:off x="2144713" y="914400"/>
            <a:ext cx="190500" cy="228600"/>
          </a:xfrm>
          <a:custGeom>
            <a:avLst/>
            <a:gdLst>
              <a:gd name="T0" fmla="*/ 120 w 120"/>
              <a:gd name="T1" fmla="*/ 0 h 144"/>
              <a:gd name="T2" fmla="*/ 107 w 120"/>
              <a:gd name="T3" fmla="*/ 37 h 144"/>
              <a:gd name="T4" fmla="*/ 22 w 120"/>
              <a:gd name="T5" fmla="*/ 11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" h="144">
                <a:moveTo>
                  <a:pt x="120" y="0"/>
                </a:moveTo>
                <a:cubicBezTo>
                  <a:pt x="116" y="12"/>
                  <a:pt x="116" y="28"/>
                  <a:pt x="107" y="37"/>
                </a:cubicBezTo>
                <a:cubicBezTo>
                  <a:pt x="0" y="144"/>
                  <a:pt x="55" y="44"/>
                  <a:pt x="22" y="110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6" name="Freeform 18"/>
          <p:cNvSpPr>
            <a:spLocks/>
          </p:cNvSpPr>
          <p:nvPr/>
        </p:nvSpPr>
        <p:spPr bwMode="auto">
          <a:xfrm>
            <a:off x="1809750" y="681038"/>
            <a:ext cx="136525" cy="355600"/>
          </a:xfrm>
          <a:custGeom>
            <a:avLst/>
            <a:gdLst>
              <a:gd name="T0" fmla="*/ 86 w 86"/>
              <a:gd name="T1" fmla="*/ 0 h 224"/>
              <a:gd name="T2" fmla="*/ 37 w 86"/>
              <a:gd name="T3" fmla="*/ 184 h 224"/>
              <a:gd name="T4" fmla="*/ 0 w 86"/>
              <a:gd name="T5" fmla="*/ 221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224">
                <a:moveTo>
                  <a:pt x="86" y="0"/>
                </a:moveTo>
                <a:cubicBezTo>
                  <a:pt x="76" y="83"/>
                  <a:pt x="71" y="117"/>
                  <a:pt x="37" y="184"/>
                </a:cubicBezTo>
                <a:cubicBezTo>
                  <a:pt x="17" y="224"/>
                  <a:pt x="25" y="221"/>
                  <a:pt x="0" y="221"/>
                </a:cubicBezTo>
              </a:path>
            </a:pathLst>
          </a:custGeom>
          <a:noFill/>
          <a:ln w="571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33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-1"/>
            <a:ext cx="4696691" cy="296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Kết quả hình ảnh cho dãy núi con 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429"/>
            <a:ext cx="4267200" cy="294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Kết quả hình ảnh cho dãy núi pu đen đ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724400" cy="281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426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838200" y="2967335"/>
            <a:ext cx="3429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815573" y="2967335"/>
            <a:ext cx="272111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Dãy Con Voi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1034628" y="6381690"/>
            <a:ext cx="300397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Dãy Pu – đen - đinh</a:t>
            </a: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5410200" y="6400800"/>
            <a:ext cx="312648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cung sông Gâm</a:t>
            </a:r>
          </a:p>
        </p:txBody>
      </p:sp>
    </p:spTree>
    <p:extLst>
      <p:ext uri="{BB962C8B-B14F-4D97-AF65-F5344CB8AC3E}">
        <p14:creationId xmlns:p14="http://schemas.microsoft.com/office/powerpoint/2010/main" val="93970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4038600" cy="54864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Các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 sông: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Đà.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Hồng.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Chảy.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Lô.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Gâm.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Cầu.</a:t>
            </a:r>
          </a:p>
          <a:p>
            <a:pPr>
              <a:buFont typeface="Wingdings" pitchFamily="2" charset="2"/>
              <a:buChar char="v"/>
            </a:pPr>
            <a:r>
              <a:rPr lang="en-US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Sông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 Cùng.</a:t>
            </a:r>
          </a:p>
          <a:p>
            <a:pPr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48200" y="1981200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7880" name="Picture 8" descr="DSC_49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533400"/>
            <a:ext cx="4724400" cy="6096000"/>
          </a:xfrm>
          <a:ln/>
        </p:spPr>
      </p:pic>
      <p:sp>
        <p:nvSpPr>
          <p:cNvPr id="207882" name="Freeform 10"/>
          <p:cNvSpPr>
            <a:spLocks/>
          </p:cNvSpPr>
          <p:nvPr/>
        </p:nvSpPr>
        <p:spPr bwMode="auto">
          <a:xfrm>
            <a:off x="4495800" y="1143000"/>
            <a:ext cx="1752600" cy="45719"/>
          </a:xfrm>
          <a:custGeom>
            <a:avLst/>
            <a:gdLst>
              <a:gd name="T0" fmla="*/ 0 w 942"/>
              <a:gd name="T1" fmla="*/ 0 h 6"/>
              <a:gd name="T2" fmla="*/ 942 w 942"/>
              <a:gd name="T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42" h="6">
                <a:moveTo>
                  <a:pt x="0" y="0"/>
                </a:moveTo>
                <a:cubicBezTo>
                  <a:pt x="345" y="6"/>
                  <a:pt x="618" y="0"/>
                  <a:pt x="942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Freeform 14"/>
          <p:cNvSpPr>
            <a:spLocks/>
          </p:cNvSpPr>
          <p:nvPr/>
        </p:nvSpPr>
        <p:spPr bwMode="auto">
          <a:xfrm>
            <a:off x="5049838" y="873125"/>
            <a:ext cx="166687" cy="123825"/>
          </a:xfrm>
          <a:custGeom>
            <a:avLst/>
            <a:gdLst>
              <a:gd name="T0" fmla="*/ 0 w 105"/>
              <a:gd name="T1" fmla="*/ 0 h 78"/>
              <a:gd name="T2" fmla="*/ 66 w 105"/>
              <a:gd name="T3" fmla="*/ 65 h 78"/>
              <a:gd name="T4" fmla="*/ 105 w 105"/>
              <a:gd name="T5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" h="78">
                <a:moveTo>
                  <a:pt x="0" y="0"/>
                </a:moveTo>
                <a:cubicBezTo>
                  <a:pt x="27" y="40"/>
                  <a:pt x="21" y="43"/>
                  <a:pt x="66" y="65"/>
                </a:cubicBezTo>
                <a:cubicBezTo>
                  <a:pt x="78" y="71"/>
                  <a:pt x="105" y="78"/>
                  <a:pt x="105" y="7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11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1504"/>
            <a:ext cx="4405745" cy="35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28800" y="3048000"/>
            <a:ext cx="1905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Hồng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808"/>
            <a:ext cx="4502727" cy="354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48400" y="3048000"/>
            <a:ext cx="1447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Cầu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DSC_0031"/>
          <p:cNvPicPr>
            <a:picLocks noChangeAspect="1" noChangeArrowheads="1"/>
          </p:cNvPicPr>
          <p:nvPr/>
        </p:nvPicPr>
        <p:blipFill>
          <a:blip r:embed="rId4" cstate="print"/>
          <a:srcRect l="2793" t="3801" r="3794" b="2751"/>
          <a:stretch>
            <a:fillRect/>
          </a:stretch>
        </p:blipFill>
        <p:spPr bwMode="auto">
          <a:xfrm>
            <a:off x="1981200" y="3810000"/>
            <a:ext cx="5105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581400" y="4191000"/>
            <a:ext cx="21717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Kì Cùng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20292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453</Words>
  <Application>Microsoft Office PowerPoint</Application>
  <PresentationFormat>On-screen Show (4:3)</PresentationFormat>
  <Paragraphs>63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Câu 1: Đi theo vĩ tuyến 220B, từ biên giới Việt - Lào đến biên giới Việt - Trung ta phải vượt qua: a) Các dãy núi nào? b) Các dòng sông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2: Đi dọc kinh tuyến 1080Đ (hình 30.1), đoạn từ dãy núi Bạch Mã đến bờ biển Phan Thiết, ta phải đi qua: a) Các cao nguyên nào? b) Em có nhận xét gì về địa hình và nham thạch của các cao nguyên này?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Câu 3: (HS tự học)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17</cp:revision>
  <dcterms:created xsi:type="dcterms:W3CDTF">2022-03-04T14:27:55Z</dcterms:created>
  <dcterms:modified xsi:type="dcterms:W3CDTF">2022-03-22T17:15:05Z</dcterms:modified>
</cp:coreProperties>
</file>